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Brygada 1918" pitchFamily="2" charset="0"/>
      <p:regular r:id="rId20"/>
    </p:embeddedFont>
    <p:embeddedFont>
      <p:font typeface="Brygada 1918 Semi Bold" pitchFamily="2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52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../../Books/Neural%20Networks%20Syllabus.pdf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4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13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CSC(372) - Semester VI</a:t>
            </a:r>
            <a:endParaRPr lang="en-US" sz="3200" b="1" dirty="0"/>
          </a:p>
        </p:txBody>
      </p:sp>
      <p:sp>
        <p:nvSpPr>
          <p:cNvPr id="5" name="Text 2"/>
          <p:cNvSpPr/>
          <p:nvPr/>
        </p:nvSpPr>
        <p:spPr>
          <a:xfrm>
            <a:off x="62801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St. Xavier's College</a:t>
            </a:r>
            <a:endParaRPr lang="en-US" sz="3200" b="1" dirty="0"/>
          </a:p>
        </p:txBody>
      </p:sp>
      <p:sp>
        <p:nvSpPr>
          <p:cNvPr id="7" name="Shape 4"/>
          <p:cNvSpPr/>
          <p:nvPr/>
        </p:nvSpPr>
        <p:spPr>
          <a:xfrm>
            <a:off x="6280190" y="53848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13A0C4-E7E9-2757-82D7-3BA7FA1A5968}"/>
              </a:ext>
            </a:extLst>
          </p:cNvPr>
          <p:cNvGrpSpPr/>
          <p:nvPr/>
        </p:nvGrpSpPr>
        <p:grpSpPr>
          <a:xfrm>
            <a:off x="6280190" y="6047554"/>
            <a:ext cx="2608421" cy="396835"/>
            <a:chOff x="6287810" y="5367933"/>
            <a:chExt cx="2608421" cy="396835"/>
          </a:xfrm>
        </p:grpSpPr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810" y="5392460"/>
              <a:ext cx="347663" cy="347663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6756440" y="5367933"/>
              <a:ext cx="2139791" cy="3968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>
                  <a:solidFill>
                    <a:srgbClr val="403011"/>
                  </a:solidFill>
                  <a:latin typeface="Brygada 1918 Bold" pitchFamily="34" charset="0"/>
                  <a:ea typeface="Brygada 1918 Bold" pitchFamily="34" charset="-122"/>
                  <a:cs typeface="Brygada 1918 Bold" pitchFamily="34" charset="-120"/>
                </a:rPr>
                <a:t>by Kiran Bagale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519"/>
            <a:ext cx="80132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Artificial Neuron: The Perceptron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767721"/>
            <a:ext cx="1614011" cy="11760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0846" y="2322076"/>
            <a:ext cx="28706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065514" y="19717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065514" y="2413040"/>
            <a:ext cx="26211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single output, often 0 or 1.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12400" y="2959775"/>
            <a:ext cx="8873252" cy="11430"/>
          </a:xfrm>
          <a:prstGeom prst="roundRect">
            <a:avLst>
              <a:gd name="adj" fmla="val 2679072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2994779"/>
            <a:ext cx="3228022" cy="11760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0846" y="3403402"/>
            <a:ext cx="28706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872520" y="319885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Activation Function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872520" y="3640098"/>
            <a:ext cx="286773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Transforms the weighted sum.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19405" y="4186833"/>
            <a:ext cx="8066246" cy="11430"/>
          </a:xfrm>
          <a:prstGeom prst="roundRect">
            <a:avLst>
              <a:gd name="adj" fmla="val 2679072"/>
            </a:avLst>
          </a:prstGeom>
          <a:solidFill>
            <a:srgbClr val="83792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221837"/>
            <a:ext cx="4842034" cy="11760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0846" y="4630460"/>
            <a:ext cx="28706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6679525" y="442591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Weighted Sum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679525" y="4867156"/>
            <a:ext cx="415861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Inputs multiplied by weights, then summed.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26411" y="5413891"/>
            <a:ext cx="7259241" cy="11430"/>
          </a:xfrm>
          <a:prstGeom prst="roundRect">
            <a:avLst>
              <a:gd name="adj" fmla="val 2679072"/>
            </a:avLst>
          </a:prstGeom>
          <a:solidFill>
            <a:srgbClr val="E8AF3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448895"/>
            <a:ext cx="6456164" cy="117609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0727" y="5857518"/>
            <a:ext cx="287060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4"/>
          <p:cNvSpPr/>
          <p:nvPr/>
        </p:nvSpPr>
        <p:spPr>
          <a:xfrm>
            <a:off x="7486531" y="56529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Inputs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486531" y="6094214"/>
            <a:ext cx="33713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Numerical data fed into the neuron.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793790" y="685454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 artificial neuron, or perceptron, is a mathematical function inspired by biological neurons. It takes multiple inputs, applies weights, sums them, and passes the result through an activation function to produce an output.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09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Unveiling Artificial Neurons and Neural Networks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8" name="Group 39">
            <a:extLst>
              <a:ext uri="{FF2B5EF4-FFF2-40B4-BE49-F238E27FC236}">
                <a16:creationId xmlns:a16="http://schemas.microsoft.com/office/drawing/2014/main" id="{838CAE39-B26D-3E22-9916-BC3415E702AB}"/>
              </a:ext>
            </a:extLst>
          </p:cNvPr>
          <p:cNvGrpSpPr>
            <a:grpSpLocks/>
          </p:cNvGrpSpPr>
          <p:nvPr/>
        </p:nvGrpSpPr>
        <p:grpSpPr bwMode="auto">
          <a:xfrm>
            <a:off x="691978" y="2619633"/>
            <a:ext cx="8177702" cy="4584356"/>
            <a:chOff x="-90" y="831"/>
            <a:chExt cx="5514" cy="3037"/>
          </a:xfrm>
        </p:grpSpPr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4AFE323E-34F7-D2D8-942A-1ACAAF82E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392"/>
              <a:ext cx="3408" cy="1488"/>
              <a:chOff x="1200" y="1584"/>
              <a:chExt cx="3408" cy="1488"/>
            </a:xfrm>
          </p:grpSpPr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BF7A0DBC-9C59-B929-2B68-4FA99438B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P"/>
              </a:p>
            </p:txBody>
          </p:sp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50AD68FD-3BCC-8B56-D911-A97ECB977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57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DE30C662-5F95-E2D7-C263-AE9947C05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968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804549C0-E01E-242C-2032-3279625A4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96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5605D69B-538F-EE20-95A1-A05CD2ED5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5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AE88460F-892C-CAF7-95CD-47C1DBF86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6CD3B528-A921-D838-CBFB-DCF4652D8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68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BCCA26CA-037C-2846-3B7A-52E07014A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0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29" name="Oval 15">
                <a:extLst>
                  <a:ext uri="{FF2B5EF4-FFF2-40B4-BE49-F238E27FC236}">
                    <a16:creationId xmlns:a16="http://schemas.microsoft.com/office/drawing/2014/main" id="{12CF21F6-5A2A-51AB-305B-0868F6FE1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P"/>
              </a:p>
            </p:txBody>
          </p:sp>
          <p:sp>
            <p:nvSpPr>
              <p:cNvPr id="30" name="Oval 16">
                <a:extLst>
                  <a:ext uri="{FF2B5EF4-FFF2-40B4-BE49-F238E27FC236}">
                    <a16:creationId xmlns:a16="http://schemas.microsoft.com/office/drawing/2014/main" id="{68A8D57C-628F-1197-DACF-7F1450A4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P"/>
              </a:p>
            </p:txBody>
          </p:sp>
          <p:sp>
            <p:nvSpPr>
              <p:cNvPr id="31" name="Oval 17">
                <a:extLst>
                  <a:ext uri="{FF2B5EF4-FFF2-40B4-BE49-F238E27FC236}">
                    <a16:creationId xmlns:a16="http://schemas.microsoft.com/office/drawing/2014/main" id="{A63D287B-F7B1-8FB5-DD1B-9D67345E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P"/>
              </a:p>
            </p:txBody>
          </p:sp>
          <p:sp>
            <p:nvSpPr>
              <p:cNvPr id="32" name="Line 18">
                <a:extLst>
                  <a:ext uri="{FF2B5EF4-FFF2-40B4-BE49-F238E27FC236}">
                    <a16:creationId xmlns:a16="http://schemas.microsoft.com/office/drawing/2014/main" id="{3FD4FBA2-900B-7519-56B3-2034AC7EA2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2544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33" name="Text Box 19">
                <a:extLst>
                  <a:ext uri="{FF2B5EF4-FFF2-40B4-BE49-F238E27FC236}">
                    <a16:creationId xmlns:a16="http://schemas.microsoft.com/office/drawing/2014/main" id="{E92D7316-74A4-884C-4E43-7150E41A8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38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l-GR" altLang="en-NP" sz="4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34" name="Oval 20">
                <a:extLst>
                  <a:ext uri="{FF2B5EF4-FFF2-40B4-BE49-F238E27FC236}">
                    <a16:creationId xmlns:a16="http://schemas.microsoft.com/office/drawing/2014/main" id="{C1BB426E-34B6-F5D4-FFB8-7618F16F8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P"/>
              </a:p>
            </p:txBody>
          </p:sp>
          <p:sp>
            <p:nvSpPr>
              <p:cNvPr id="35" name="Line 21">
                <a:extLst>
                  <a:ext uri="{FF2B5EF4-FFF2-40B4-BE49-F238E27FC236}">
                    <a16:creationId xmlns:a16="http://schemas.microsoft.com/office/drawing/2014/main" id="{9A08FCE9-F89C-92AA-BADF-DE712DB36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25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36" name="Line 22">
                <a:extLst>
                  <a:ext uri="{FF2B5EF4-FFF2-40B4-BE49-F238E27FC236}">
                    <a16:creationId xmlns:a16="http://schemas.microsoft.com/office/drawing/2014/main" id="{46E5FDE4-6A00-8824-8EF4-CE0D09890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25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NP"/>
              </a:p>
            </p:txBody>
          </p:sp>
          <p:sp>
            <p:nvSpPr>
              <p:cNvPr id="37" name="Text Box 23">
                <a:extLst>
                  <a:ext uri="{FF2B5EF4-FFF2-40B4-BE49-F238E27FC236}">
                    <a16:creationId xmlns:a16="http://schemas.microsoft.com/office/drawing/2014/main" id="{8874C3A8-7C27-3E6D-9699-3500AB7D97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58"/>
                <a:ext cx="62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NP" sz="3600" dirty="0">
                    <a:latin typeface="Songti SC" panose="02010600040101010101" pitchFamily="2" charset="-122"/>
                    <a:ea typeface="Songti SC" panose="02010600040101010101" pitchFamily="2" charset="-122"/>
                    <a:cs typeface="Times New Roman" panose="02020603050405020304" pitchFamily="18" charset="0"/>
                  </a:rPr>
                  <a:t> f(n)</a:t>
                </a:r>
                <a:endParaRPr lang="el-GR" altLang="en-NP" sz="3600" dirty="0">
                  <a:latin typeface="Songti SC" panose="02010600040101010101" pitchFamily="2" charset="-122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0" name="Object 25">
              <a:extLst>
                <a:ext uri="{FF2B5EF4-FFF2-40B4-BE49-F238E27FC236}">
                  <a16:creationId xmlns:a16="http://schemas.microsoft.com/office/drawing/2014/main" id="{FFCC1E91-0DE4-9047-64AF-82967A1A0B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" y="831"/>
            <a:ext cx="1792" cy="2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02100" imgH="5854700" progId="Equation.DSMT4">
                    <p:embed/>
                  </p:oleObj>
                </mc:Choice>
                <mc:Fallback>
                  <p:oleObj name="Equation" r:id="rId4" imgW="4102100" imgH="5854700" progId="Equation.DSMT4">
                    <p:embed/>
                    <p:pic>
                      <p:nvPicPr>
                        <p:cNvPr id="10" name="Object 25">
                          <a:extLst>
                            <a:ext uri="{FF2B5EF4-FFF2-40B4-BE49-F238E27FC236}">
                              <a16:creationId xmlns:a16="http://schemas.microsoft.com/office/drawing/2014/main" id="{FFCC1E91-0DE4-9047-64AF-82967A1A0B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" y="831"/>
                          <a:ext cx="1792" cy="2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26">
              <a:extLst>
                <a:ext uri="{FF2B5EF4-FFF2-40B4-BE49-F238E27FC236}">
                  <a16:creationId xmlns:a16="http://schemas.microsoft.com/office/drawing/2014/main" id="{001D74A6-8B87-417E-9F9D-9F8DD15C1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0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W</a:t>
              </a:r>
            </a:p>
          </p:txBody>
        </p:sp>
        <p:sp>
          <p:nvSpPr>
            <p:cNvPr id="12" name="Text Box 27">
              <a:extLst>
                <a:ext uri="{FF2B5EF4-FFF2-40B4-BE49-F238E27FC236}">
                  <a16:creationId xmlns:a16="http://schemas.microsoft.com/office/drawing/2014/main" id="{D816E82A-3A15-C44C-CE70-CD1BB24A6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48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W</a:t>
              </a:r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5DC082EB-A73F-D76E-3CFA-1147250AA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5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W</a:t>
              </a:r>
            </a:p>
          </p:txBody>
        </p:sp>
        <p:sp>
          <p:nvSpPr>
            <p:cNvPr id="14" name="Text Box 29">
              <a:extLst>
                <a:ext uri="{FF2B5EF4-FFF2-40B4-BE49-F238E27FC236}">
                  <a16:creationId xmlns:a16="http://schemas.microsoft.com/office/drawing/2014/main" id="{43359864-5690-2F00-B235-EA5631B1F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92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W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DE0333F5-7FE8-5181-251D-156F2C7A1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920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Outputs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57E49B7C-9ABA-5346-CFE2-F6BF6E70A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" y="2426"/>
              <a:ext cx="118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NP" sz="2400" dirty="0">
                  <a:latin typeface="Songti SC" panose="02010600040101010101" pitchFamily="2" charset="-122"/>
                  <a:ea typeface="Songti SC" panose="02010600040101010101" pitchFamily="2" charset="-122"/>
                </a:rPr>
                <a:t>Activation Function</a:t>
              </a:r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B85D3387-1383-1C4D-4BF1-39BD024BA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" y="1948"/>
              <a:ext cx="8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INPUTS</a:t>
              </a:r>
            </a:p>
          </p:txBody>
        </p:sp>
        <p:sp>
          <p:nvSpPr>
            <p:cNvPr id="18" name="Text Box 36">
              <a:extLst>
                <a:ext uri="{FF2B5EF4-FFF2-40B4-BE49-F238E27FC236}">
                  <a16:creationId xmlns:a16="http://schemas.microsoft.com/office/drawing/2014/main" id="{1D503C88-F07C-ECAD-7D43-132EF0482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3577"/>
              <a:ext cx="8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NP" sz="24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W</a:t>
              </a:r>
              <a:r>
                <a:rPr lang="en-US" altLang="en-NP" sz="20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=Weight</a:t>
              </a:r>
            </a:p>
          </p:txBody>
        </p:sp>
        <p:sp>
          <p:nvSpPr>
            <p:cNvPr id="19" name="Oval 37">
              <a:extLst>
                <a:ext uri="{FF2B5EF4-FFF2-40B4-BE49-F238E27FC236}">
                  <a16:creationId xmlns:a16="http://schemas.microsoft.com/office/drawing/2014/main" id="{7393C506-9E97-680A-6C77-DBE2CC7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960"/>
              <a:ext cx="2640" cy="24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P"/>
            </a:p>
          </p:txBody>
        </p:sp>
        <p:sp>
          <p:nvSpPr>
            <p:cNvPr id="20" name="Text Box 38">
              <a:extLst>
                <a:ext uri="{FF2B5EF4-FFF2-40B4-BE49-F238E27FC236}">
                  <a16:creationId xmlns:a16="http://schemas.microsoft.com/office/drawing/2014/main" id="{018B7BB5-65BC-FA5E-3BD1-B4B5E07C5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32"/>
              <a:ext cx="62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NP" sz="2000" b="1" dirty="0">
                  <a:latin typeface="Songti SC" panose="02010600040101010101" pitchFamily="2" charset="-122"/>
                  <a:ea typeface="Songti SC" panose="02010600040101010101" pitchFamily="2" charset="-122"/>
                </a:rPr>
                <a:t>Neuron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1300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 Terminologies: The Basics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Receives initial data for processing. Each node represents a feature.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20963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Intermediate layers. They perform complex computations. Multiple layers can exist.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63065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Produces the final result. Its structure depends on the task.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1510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 Terminologies: Connections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71822" y="5486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Weights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1822" y="6031701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Strength of connections between neurons. They determine signal influence.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628085" y="5486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Bias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628085" y="6030533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 additional input to a neuron. It shifts the activation function.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798B6-C139-2DDF-3BA1-367D4097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2" y="2352017"/>
            <a:ext cx="4121188" cy="2849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3CAB5-AA10-D10F-DF40-CF8304ED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74" y="2388396"/>
            <a:ext cx="4769682" cy="2813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11278791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 Terminologies: Processing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913692"/>
            <a:ext cx="6252567" cy="39753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956" y="614231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Activation Function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7956" y="6719292"/>
            <a:ext cx="62525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Determines neuron output. Introduces non-linearity for complex patterns.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97" y="1913692"/>
            <a:ext cx="6252567" cy="37632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7497" y="593014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Forward Propagation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97497" y="6507123"/>
            <a:ext cx="6252567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moves from input to output. Neurons calculate their outputs sequentially.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8463"/>
            <a:ext cx="10895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 Terminologies: Learning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870"/>
            <a:ext cx="3260646" cy="1306949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64569" y="36049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428124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Loss Function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68103"/>
            <a:ext cx="61377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Measures prediction error. Quantifies model performance.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1669852"/>
          </a:xfrm>
          <a:prstGeom prst="roundRect">
            <a:avLst>
              <a:gd name="adj" fmla="val 20376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5011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Backpropagation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Adjusts weights and biases. Minimizes the loss function iteratively.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164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Training and Optimization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Epochs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One full pass through the dataset. Multiple epochs refine learning.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Batch Size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Number of samples processed at once. Influences training speed and stability.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Learning Rate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Controls weight adjustment speed. A crucial hyperparameter.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We've covered the core concepts of artificial neurons and neural networks. Understanding these terminologies is crucial for your journey into AI and machine learning. Keep exploring and building!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6516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Course Description: Neural Network Fundamentals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542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88895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Underlying Principles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79313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Explore the foundational concepts that govern neural network behavior.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091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143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Architectures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634270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 different network structures from basic to complex.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641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6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Learning Processes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189226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Delve into how neural networks learn and adapt.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807279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course provides an introduction to neural networks. It covers architecture, learning processes, single-layer and multilayer perceptrons, and recurrent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7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Course Objectives: Deep Dive into Neural Networks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361724"/>
            <a:ext cx="484823" cy="484823"/>
          </a:xfrm>
          <a:prstGeom prst="roundRect">
            <a:avLst>
              <a:gd name="adj" fmla="val 66670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4633" y="240214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93996" y="2435781"/>
            <a:ext cx="277332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Grasp Core Principles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93996" y="2901553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 the fundamental concepts and design of neural networks.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4022050"/>
            <a:ext cx="484823" cy="484823"/>
          </a:xfrm>
          <a:prstGeom prst="roundRect">
            <a:avLst>
              <a:gd name="adj" fmla="val 66670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4633" y="406247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493996" y="4096107"/>
            <a:ext cx="278892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Explore Architectures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93996" y="4561880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Learn about various network structures, including perceptrons.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5337572"/>
            <a:ext cx="484823" cy="484823"/>
          </a:xfrm>
          <a:prstGeom prst="roundRect">
            <a:avLst>
              <a:gd name="adj" fmla="val 66670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4633" y="5377994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93996" y="54116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Analyze Learning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93996" y="5877401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Examine how networks learn and adapt through different processes.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3790" y="6653093"/>
            <a:ext cx="484823" cy="484823"/>
          </a:xfrm>
          <a:prstGeom prst="roundRect">
            <a:avLst>
              <a:gd name="adj" fmla="val 66670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4633" y="669351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493996" y="6727150"/>
            <a:ext cx="340411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Discover Advanced Models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493996" y="7192923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Get introduced to recurrent neural networks and their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482"/>
            <a:ext cx="6696313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Course Content Overview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1647230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618" y="1870472"/>
            <a:ext cx="423957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Foundations of Neural Networks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07618" y="2353270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Basic building blocks and historical context.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26" y="2987040"/>
            <a:ext cx="1116449" cy="13398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618" y="3210282"/>
            <a:ext cx="2995136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Network Architectures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07618" y="369308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Single-layer and multi-layer perceptrons.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926" y="4326850"/>
            <a:ext cx="1116449" cy="13398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618" y="455009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Learning Algorithms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07618" y="503289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Supervised and unsupervised learning methods.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26" y="5666661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7618" y="5889903"/>
            <a:ext cx="3617000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Recurrent Neural Networks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07618" y="6372701"/>
            <a:ext cx="624125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Understanding sequential data processing.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267926" y="7257693"/>
            <a:ext cx="75809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 a detailed breakdown of topics, please refer to the </a:t>
            </a: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 Syllabus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7147917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Pioneers of Artificial Intelligence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295" y="1539240"/>
            <a:ext cx="259603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Geoffrey Everest Hinton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2033111"/>
            <a:ext cx="6447711" cy="4411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3295" y="6651307"/>
            <a:ext cx="64477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British-Canadian computer scientist known as "the Godfather of AI" for his work on artificial neural networks.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18924" y="7446169"/>
            <a:ext cx="617208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"Read enough to develop your intuitions, then trust your intuitions."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3295" y="7446169"/>
            <a:ext cx="22860" cy="294084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7547015" y="1539240"/>
            <a:ext cx="229754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John McCarthy</a:t>
            </a:r>
            <a:endParaRPr lang="en-US" sz="1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15" y="2033111"/>
            <a:ext cx="6447711" cy="441150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47015" y="6651307"/>
            <a:ext cx="6447711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 1955, he coined the term "Artificial Intelligence," defining it as "the science and engineering of making machines that can perform tasks that would normally require human intelligence."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Course Intuition: Why Neural Networks?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141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 Introduction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Discover the foundational concepts and significance of neural networks in modern AI.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141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2862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Why Consider Them?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 the practical advantages and widespread applications of neural networks across industries.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2019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 Convincing Needed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utility and power of neural networks speak for themselves through their diverse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1209936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Neural Networks: Quick Answers and Deeper Insights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403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Short Answer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8378"/>
            <a:ext cx="5723811" cy="32195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9475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They're useful!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607052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They're fast!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644628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They're easy to implement!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682204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They're cute!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3790" y="719780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They're </a:t>
            </a:r>
            <a:r>
              <a:rPr lang="en-US" sz="15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definitely</a:t>
            </a: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not taking over the world!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968" y="17403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Long Answer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68" y="2258378"/>
            <a:ext cx="2590800" cy="25908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57968" y="506599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It's a bit more complicated than that...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57968" y="5547836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OpenAI and Final Fantasy 16 showcase their complexity and powerful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23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Goals of This Lecture: Unraveling Neural Networks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555200"/>
            <a:ext cx="215384" cy="1292900"/>
          </a:xfrm>
          <a:prstGeom prst="roundRect">
            <a:avLst>
              <a:gd name="adj" fmla="val 15007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24558" y="277058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&amp; How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24558" y="3236357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Teach what a neural network is and its operational mechanics.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116925" y="4009668"/>
            <a:ext cx="215384" cy="1292900"/>
          </a:xfrm>
          <a:prstGeom prst="roundRect">
            <a:avLst>
              <a:gd name="adj" fmla="val 15007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47693" y="422505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Why &amp; Why Not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47693" y="4690824"/>
            <a:ext cx="68025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Explore the advantages and disadvantages of using them.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440180" y="5464135"/>
            <a:ext cx="215384" cy="1292900"/>
          </a:xfrm>
          <a:prstGeom prst="roundRect">
            <a:avLst>
              <a:gd name="adj" fmla="val 15007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70948" y="56795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Which &amp; Where Next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870948" y="6145292"/>
            <a:ext cx="6479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Identify current networks and future directions.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999446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Along with a simulated environment demo and tips for building networks.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241" y="319207"/>
            <a:ext cx="583049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0301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Brygada 1918 Semi Bold" pitchFamily="34" charset="-120"/>
              </a:rPr>
              <a:t>Biological Neurons: The Brain's Building Blocks</a:t>
            </a:r>
            <a:endParaRPr lang="en-US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B016C-6A58-2135-B080-9F155E0C0B2B}"/>
              </a:ext>
            </a:extLst>
          </p:cNvPr>
          <p:cNvGrpSpPr/>
          <p:nvPr/>
        </p:nvGrpSpPr>
        <p:grpSpPr>
          <a:xfrm>
            <a:off x="4243532" y="1743287"/>
            <a:ext cx="2413635" cy="2416137"/>
            <a:chOff x="5138857" y="854631"/>
            <a:chExt cx="4352568" cy="4352568"/>
          </a:xfrm>
        </p:grpSpPr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857" y="854631"/>
              <a:ext cx="4352568" cy="4352568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7497" y="1870454"/>
              <a:ext cx="320245" cy="400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8511DB-A914-7C46-DD2E-4B8607289277}"/>
              </a:ext>
            </a:extLst>
          </p:cNvPr>
          <p:cNvGrpSpPr/>
          <p:nvPr/>
        </p:nvGrpSpPr>
        <p:grpSpPr>
          <a:xfrm>
            <a:off x="4369530" y="1592642"/>
            <a:ext cx="2413635" cy="2839019"/>
            <a:chOff x="5138856" y="846772"/>
            <a:chExt cx="4352568" cy="4352568"/>
          </a:xfrm>
        </p:grpSpPr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8856" y="846772"/>
              <a:ext cx="4352568" cy="4352568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4099" y="1854262"/>
              <a:ext cx="380852" cy="47591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B4023-6881-123B-C0AE-5E0419501A62}"/>
              </a:ext>
            </a:extLst>
          </p:cNvPr>
          <p:cNvGrpSpPr/>
          <p:nvPr/>
        </p:nvGrpSpPr>
        <p:grpSpPr>
          <a:xfrm>
            <a:off x="4211592" y="1743287"/>
            <a:ext cx="2697571" cy="2618650"/>
            <a:chOff x="5138855" y="854631"/>
            <a:chExt cx="4352568" cy="4352568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8855" y="854631"/>
              <a:ext cx="4352568" cy="4352568"/>
            </a:xfrm>
            <a:prstGeom prst="rect">
              <a:avLst/>
            </a:prstGeom>
          </p:spPr>
        </p:pic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1887" y="3600702"/>
              <a:ext cx="431346" cy="53900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1FD57-D311-5161-BEC9-EAB9DD57705C}"/>
              </a:ext>
            </a:extLst>
          </p:cNvPr>
          <p:cNvGrpSpPr/>
          <p:nvPr/>
        </p:nvGrpSpPr>
        <p:grpSpPr>
          <a:xfrm>
            <a:off x="731752" y="1592642"/>
            <a:ext cx="9822193" cy="2771654"/>
            <a:chOff x="437596" y="1706999"/>
            <a:chExt cx="13233310" cy="35265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A0F0A9-F9BE-DBF5-E06C-B3EF71255E25}"/>
                </a:ext>
              </a:extLst>
            </p:cNvPr>
            <p:cNvGrpSpPr/>
            <p:nvPr/>
          </p:nvGrpSpPr>
          <p:grpSpPr>
            <a:xfrm>
              <a:off x="437596" y="1706999"/>
              <a:ext cx="13233310" cy="3526597"/>
              <a:chOff x="437596" y="1706999"/>
              <a:chExt cx="13233310" cy="3526597"/>
            </a:xfrm>
          </p:grpSpPr>
          <p:sp>
            <p:nvSpPr>
              <p:cNvPr id="7" name="Text 3"/>
              <p:cNvSpPr/>
              <p:nvPr/>
            </p:nvSpPr>
            <p:spPr>
              <a:xfrm>
                <a:off x="8973127" y="1736689"/>
                <a:ext cx="1306116" cy="163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250"/>
                  </a:lnSpc>
                  <a:buNone/>
                </a:pPr>
                <a:r>
                  <a:rPr lang="en-US" sz="32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 Semi Bold" pitchFamily="34" charset="-120"/>
                  </a:rPr>
                  <a:t>Soma (Cell Body)</a:t>
                </a:r>
                <a:endParaRPr lang="en-US" sz="32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sp>
            <p:nvSpPr>
              <p:cNvPr id="8" name="Text 4"/>
              <p:cNvSpPr/>
              <p:nvPr/>
            </p:nvSpPr>
            <p:spPr>
              <a:xfrm>
                <a:off x="8944522" y="2016443"/>
                <a:ext cx="4585167" cy="90737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Processes incoming signals </a:t>
                </a:r>
              </a:p>
              <a:p>
                <a:pPr marL="0" indent="0" algn="l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and generates output.</a:t>
                </a:r>
                <a:endParaRPr lang="en-US" sz="24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sp>
            <p:nvSpPr>
              <p:cNvPr id="11" name="Text 5"/>
              <p:cNvSpPr/>
              <p:nvPr/>
            </p:nvSpPr>
            <p:spPr>
              <a:xfrm>
                <a:off x="8957873" y="3524892"/>
                <a:ext cx="1306116" cy="74623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250"/>
                  </a:lnSpc>
                  <a:buNone/>
                </a:pPr>
                <a:r>
                  <a:rPr lang="en-US" sz="32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 Semi Bold" pitchFamily="34" charset="-120"/>
                  </a:rPr>
                  <a:t>Axon</a:t>
                </a:r>
                <a:endParaRPr lang="en-US" sz="32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sp>
            <p:nvSpPr>
              <p:cNvPr id="12" name="Text 6"/>
              <p:cNvSpPr/>
              <p:nvPr/>
            </p:nvSpPr>
            <p:spPr>
              <a:xfrm>
                <a:off x="8938172" y="3772072"/>
                <a:ext cx="4732734" cy="5203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Transmits electrical signals to </a:t>
                </a:r>
              </a:p>
              <a:p>
                <a:pPr marL="0" indent="0" algn="l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other neurons.</a:t>
                </a:r>
                <a:endParaRPr lang="en-US" sz="24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sp>
            <p:nvSpPr>
              <p:cNvPr id="15" name="Text 7"/>
              <p:cNvSpPr/>
              <p:nvPr/>
            </p:nvSpPr>
            <p:spPr>
              <a:xfrm>
                <a:off x="3848427" y="3621888"/>
                <a:ext cx="1306116" cy="163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1250"/>
                  </a:lnSpc>
                  <a:buNone/>
                </a:pPr>
                <a:r>
                  <a:rPr lang="en-US" sz="32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 Semi Bold" pitchFamily="34" charset="-120"/>
                  </a:rPr>
                  <a:t>Synapse</a:t>
                </a:r>
                <a:endParaRPr lang="en-US" sz="32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sp>
            <p:nvSpPr>
              <p:cNvPr id="16" name="Text 8"/>
              <p:cNvSpPr/>
              <p:nvPr/>
            </p:nvSpPr>
            <p:spPr>
              <a:xfrm>
                <a:off x="437596" y="3742466"/>
                <a:ext cx="4732615" cy="16716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Junction where signals are </a:t>
                </a:r>
              </a:p>
              <a:p>
                <a:pPr marL="0" indent="0" algn="r">
                  <a:buNone/>
                </a:pPr>
                <a:r>
                  <a:rPr lang="en-US" sz="2400" dirty="0">
                    <a:solidFill>
                      <a:srgbClr val="403011"/>
                    </a:solidFill>
                    <a:latin typeface="Songti SC" panose="02010600040101010101" pitchFamily="2" charset="-122"/>
                    <a:ea typeface="Songti SC" panose="02010600040101010101" pitchFamily="2" charset="-122"/>
                    <a:cs typeface="Brygada 1918" pitchFamily="34" charset="-120"/>
                  </a:rPr>
                  <a:t>passed between neurons.</a:t>
                </a:r>
                <a:endParaRPr lang="en-US" sz="2400" dirty="0">
                  <a:latin typeface="Songti SC" panose="02010600040101010101" pitchFamily="2" charset="-122"/>
                  <a:ea typeface="Songti SC" panose="02010600040101010101" pitchFamily="2" charset="-122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54EF5B-3C16-BEDF-BB32-52831D1FF5CC}"/>
                  </a:ext>
                </a:extLst>
              </p:cNvPr>
              <p:cNvGrpSpPr/>
              <p:nvPr/>
            </p:nvGrpSpPr>
            <p:grpSpPr>
              <a:xfrm>
                <a:off x="2581739" y="1706999"/>
                <a:ext cx="5904723" cy="3526597"/>
                <a:chOff x="2581739" y="1706999"/>
                <a:chExt cx="5904723" cy="3526597"/>
              </a:xfrm>
            </p:grpSpPr>
            <p:sp>
              <p:nvSpPr>
                <p:cNvPr id="3" name="Text 1"/>
                <p:cNvSpPr/>
                <p:nvPr/>
              </p:nvSpPr>
              <p:spPr>
                <a:xfrm>
                  <a:off x="3832741" y="1706999"/>
                  <a:ext cx="1306116" cy="16323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r">
                    <a:lnSpc>
                      <a:spcPts val="1250"/>
                    </a:lnSpc>
                    <a:buNone/>
                  </a:pPr>
                  <a:r>
                    <a:rPr lang="en-US" sz="3200" dirty="0">
                      <a:solidFill>
                        <a:srgbClr val="40301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  <a:cs typeface="Brygada 1918 Semi Bold" pitchFamily="34" charset="-120"/>
                    </a:rPr>
                    <a:t>Dendrites</a:t>
                  </a:r>
                  <a:endParaRPr lang="en-US" sz="3200" dirty="0"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</p:txBody>
            </p:sp>
            <p:sp>
              <p:nvSpPr>
                <p:cNvPr id="4" name="Text 2"/>
                <p:cNvSpPr/>
                <p:nvPr/>
              </p:nvSpPr>
              <p:spPr>
                <a:xfrm>
                  <a:off x="2581739" y="1862120"/>
                  <a:ext cx="2679861" cy="804267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r">
                    <a:buNone/>
                  </a:pPr>
                  <a:r>
                    <a:rPr lang="en-US" sz="2400" dirty="0">
                      <a:solidFill>
                        <a:srgbClr val="40301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  <a:cs typeface="Brygada 1918" pitchFamily="34" charset="-120"/>
                    </a:rPr>
                    <a:t>Receive signals from </a:t>
                  </a:r>
                </a:p>
                <a:p>
                  <a:pPr marL="0" indent="0" algn="r">
                    <a:lnSpc>
                      <a:spcPts val="1300"/>
                    </a:lnSpc>
                    <a:buNone/>
                  </a:pPr>
                  <a:r>
                    <a:rPr lang="en-US" sz="2400" dirty="0">
                      <a:solidFill>
                        <a:srgbClr val="403011"/>
                      </a:solidFill>
                      <a:latin typeface="Songti SC" panose="02010600040101010101" pitchFamily="2" charset="-122"/>
                      <a:ea typeface="Songti SC" panose="02010600040101010101" pitchFamily="2" charset="-122"/>
                      <a:cs typeface="Brygada 1918" pitchFamily="34" charset="-120"/>
                    </a:rPr>
                    <a:t>other neurons.</a:t>
                  </a:r>
                  <a:endParaRPr lang="en-US" sz="2400" dirty="0">
                    <a:latin typeface="Songti SC" panose="02010600040101010101" pitchFamily="2" charset="-122"/>
                    <a:ea typeface="Songti SC" panose="02010600040101010101" pitchFamily="2" charset="-122"/>
                  </a:endParaRPr>
                </a:p>
              </p:txBody>
            </p:sp>
            <p:pic>
              <p:nvPicPr>
                <p:cNvPr id="17" name="Image 6" descr="preencoded.png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4544" y="1901679"/>
                  <a:ext cx="3331918" cy="33319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Image 7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22325" y="3961686"/>
              <a:ext cx="471712" cy="589449"/>
            </a:xfrm>
            <a:prstGeom prst="rect">
              <a:avLst/>
            </a:prstGeom>
          </p:spPr>
        </p:pic>
      </p:grpSp>
      <p:sp>
        <p:nvSpPr>
          <p:cNvPr id="19" name="Text 9"/>
          <p:cNvSpPr/>
          <p:nvPr/>
        </p:nvSpPr>
        <p:spPr>
          <a:xfrm>
            <a:off x="1529447" y="5152958"/>
            <a:ext cx="7208640" cy="225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40301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Brygada 1918" pitchFamily="34" charset="-120"/>
              </a:rPr>
              <a:t>Biological neurons are the fundamental units of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40301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Brygada 1918" pitchFamily="34" charset="-120"/>
              </a:rPr>
              <a:t>the nervous system.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40301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Brygada 1918" pitchFamily="34" charset="-120"/>
              </a:rPr>
              <a:t>They process and transmit information through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403011"/>
                </a:solidFill>
                <a:latin typeface="Songti SC" panose="02010600040101010101" pitchFamily="2" charset="-122"/>
                <a:ea typeface="Songti SC" panose="02010600040101010101" pitchFamily="2" charset="-122"/>
                <a:cs typeface="Brygada 1918" pitchFamily="34" charset="-120"/>
              </a:rPr>
              <a:t>electrical and chemical signals.</a:t>
            </a:r>
            <a:endParaRPr lang="en-US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1708" y="4486402"/>
            <a:ext cx="5202195" cy="3662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849</Words>
  <Application>Microsoft Macintosh PowerPoint</Application>
  <PresentationFormat>Custom</PresentationFormat>
  <Paragraphs>162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Brygada 1918</vt:lpstr>
      <vt:lpstr>Arial</vt:lpstr>
      <vt:lpstr>Brygada 1918 Bold</vt:lpstr>
      <vt:lpstr>Times New Roman</vt:lpstr>
      <vt:lpstr>Calibri</vt:lpstr>
      <vt:lpstr>Brygada 1918 Semi Bold</vt:lpstr>
      <vt:lpstr>Songti SC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8</cp:revision>
  <dcterms:created xsi:type="dcterms:W3CDTF">2025-06-14T05:54:08Z</dcterms:created>
  <dcterms:modified xsi:type="dcterms:W3CDTF">2025-06-18T08:11:48Z</dcterms:modified>
</cp:coreProperties>
</file>